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Barlow Condensed Bold" panose="00000806000000000000" pitchFamily="2" charset="0"/>
      <p:regular r:id="rId9"/>
      <p:bold r:id="rId10"/>
    </p:embeddedFont>
    <p:embeddedFont>
      <p:font typeface="IBM Plex Sans" panose="020B0503050203000203" pitchFamily="34" charset="0"/>
      <p:regular r:id="rId11"/>
      <p:bold r:id="rId12"/>
      <p:italic r:id="rId13"/>
      <p:boldItalic r:id="rId14"/>
    </p:embeddedFont>
    <p:embeddedFont>
      <p:font typeface="Open Sans" panose="020B060603050402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608" b="-6280"/>
            </a:stretch>
          </a:blipFill>
        </p:spPr>
        <p:txBody>
          <a:bodyPr/>
          <a:lstStyle/>
          <a:p>
            <a:endParaRPr lang="en-US" dirty="0"/>
          </a:p>
        </p:txBody>
      </p:sp>
      <p:sp>
        <p:nvSpPr>
          <p:cNvPr id="13" name="Freeform 13"/>
          <p:cNvSpPr/>
          <p:nvPr/>
        </p:nvSpPr>
        <p:spPr>
          <a:xfrm>
            <a:off x="2578987" y="4667250"/>
            <a:ext cx="13147277" cy="2596587"/>
          </a:xfrm>
          <a:custGeom>
            <a:avLst/>
            <a:gdLst/>
            <a:ahLst/>
            <a:cxnLst/>
            <a:rect l="l" t="t" r="r" b="b"/>
            <a:pathLst>
              <a:path w="13147277" h="2596587">
                <a:moveTo>
                  <a:pt x="0" y="0"/>
                </a:moveTo>
                <a:lnTo>
                  <a:pt x="13147277" y="0"/>
                </a:lnTo>
                <a:lnTo>
                  <a:pt x="13147277" y="2596587"/>
                </a:lnTo>
                <a:lnTo>
                  <a:pt x="0" y="2596587"/>
                </a:lnTo>
                <a:lnTo>
                  <a:pt x="0" y="0"/>
                </a:lnTo>
                <a:close/>
              </a:path>
            </a:pathLst>
          </a:custGeom>
          <a:blipFill>
            <a:blip r:embed="rId3"/>
            <a:stretch>
              <a:fillRect/>
            </a:stretch>
          </a:blipFill>
        </p:spPr>
      </p:sp>
      <p:sp>
        <p:nvSpPr>
          <p:cNvPr id="14" name="TextBox 14"/>
          <p:cNvSpPr txBox="1"/>
          <p:nvPr/>
        </p:nvSpPr>
        <p:spPr>
          <a:xfrm>
            <a:off x="2578987" y="4105312"/>
            <a:ext cx="13651615" cy="6181688"/>
          </a:xfrm>
          <a:prstGeom prst="rect">
            <a:avLst/>
          </a:prstGeom>
        </p:spPr>
        <p:txBody>
          <a:bodyPr lIns="0" tIns="0" rIns="0" bIns="0" rtlCol="0" anchor="t">
            <a:spAutoFit/>
          </a:bodyPr>
          <a:lstStyle/>
          <a:p>
            <a:pPr algn="ctr">
              <a:lnSpc>
                <a:spcPts val="16427"/>
              </a:lnSpc>
            </a:pPr>
            <a:r>
              <a:rPr lang="en-US" sz="11733" b="1">
                <a:solidFill>
                  <a:srgbClr val="FFFFFF"/>
                </a:solidFill>
                <a:latin typeface="Barlow Condensed Bold"/>
                <a:ea typeface="Barlow Condensed Bold"/>
                <a:cs typeface="Barlow Condensed Bold"/>
                <a:sym typeface="Barlow Condensed Bold"/>
              </a:rPr>
              <a:t>INTERSTELLAR </a:t>
            </a:r>
          </a:p>
          <a:p>
            <a:pPr algn="ctr">
              <a:lnSpc>
                <a:spcPts val="16427"/>
              </a:lnSpc>
            </a:pPr>
            <a:r>
              <a:rPr lang="en-US" sz="11733" b="1">
                <a:solidFill>
                  <a:srgbClr val="FFFFFF"/>
                </a:solidFill>
                <a:latin typeface="Barlow Condensed Bold"/>
                <a:ea typeface="Barlow Condensed Bold"/>
                <a:cs typeface="Barlow Condensed Bold"/>
                <a:sym typeface="Barlow Condensed Bold"/>
              </a:rPr>
              <a:t>INSIGHTS</a:t>
            </a:r>
          </a:p>
          <a:p>
            <a:pPr algn="ctr">
              <a:lnSpc>
                <a:spcPts val="16427"/>
              </a:lnSpc>
              <a:spcBef>
                <a:spcPct val="0"/>
              </a:spcBef>
            </a:pPr>
            <a:endParaRPr lang="en-US" sz="11733" b="1">
              <a:solidFill>
                <a:srgbClr val="FFFFFF"/>
              </a:solidFill>
              <a:latin typeface="Barlow Condensed Bold"/>
              <a:ea typeface="Barlow Condensed Bold"/>
              <a:cs typeface="Barlow Condensed Bold"/>
              <a:sym typeface="Barlow Condensed Bold"/>
            </a:endParaRPr>
          </a:p>
        </p:txBody>
      </p:sp>
      <p:sp>
        <p:nvSpPr>
          <p:cNvPr id="20" name="TextBox 20"/>
          <p:cNvSpPr txBox="1"/>
          <p:nvPr/>
        </p:nvSpPr>
        <p:spPr>
          <a:xfrm>
            <a:off x="4787118" y="8411809"/>
            <a:ext cx="8713765" cy="407096"/>
          </a:xfrm>
          <a:prstGeom prst="rect">
            <a:avLst/>
          </a:prstGeom>
        </p:spPr>
        <p:txBody>
          <a:bodyPr lIns="0" tIns="0" rIns="0" bIns="0" rtlCol="0" anchor="t">
            <a:spAutoFit/>
          </a:bodyPr>
          <a:lstStyle/>
          <a:p>
            <a:pPr algn="ctr">
              <a:lnSpc>
                <a:spcPts val="3353"/>
              </a:lnSpc>
              <a:spcBef>
                <a:spcPct val="0"/>
              </a:spcBef>
            </a:pPr>
            <a:r>
              <a:rPr lang="en-US" sz="2395">
                <a:solidFill>
                  <a:srgbClr val="FFFFFF"/>
                </a:solidFill>
                <a:latin typeface="IBM Plex Sans"/>
                <a:ea typeface="IBM Plex Sans"/>
                <a:cs typeface="IBM Plex Sans"/>
                <a:sym typeface="IBM Plex Sans"/>
              </a:rPr>
              <a:t>Show Us What the May 2024 Geomagnetic Storms Looked Like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535">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12" name="Group 12"/>
          <p:cNvGrpSpPr>
            <a:grpSpLocks noChangeAspect="1"/>
          </p:cNvGrpSpPr>
          <p:nvPr/>
        </p:nvGrpSpPr>
        <p:grpSpPr>
          <a:xfrm>
            <a:off x="1803843" y="1777069"/>
            <a:ext cx="6732862" cy="6732862"/>
            <a:chOff x="0" y="0"/>
            <a:chExt cx="6350000" cy="6350000"/>
          </a:xfrm>
        </p:grpSpPr>
        <p:sp>
          <p:nvSpPr>
            <p:cNvPr id="13" name="Freeform 1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14" name="Freeform 1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23111" r="-23111"/>
              </a:stretch>
            </a:blipFill>
          </p:spPr>
        </p:sp>
      </p:grpSp>
      <p:sp>
        <p:nvSpPr>
          <p:cNvPr id="19" name="TextBox 19"/>
          <p:cNvSpPr txBox="1"/>
          <p:nvPr/>
        </p:nvSpPr>
        <p:spPr>
          <a:xfrm>
            <a:off x="11095101" y="3017063"/>
            <a:ext cx="3010793" cy="967740"/>
          </a:xfrm>
          <a:prstGeom prst="rect">
            <a:avLst/>
          </a:prstGeom>
        </p:spPr>
        <p:txBody>
          <a:bodyPr lIns="0" tIns="0" rIns="0" bIns="0" rtlCol="0" anchor="t">
            <a:spAutoFit/>
          </a:bodyPr>
          <a:lstStyle/>
          <a:p>
            <a:pPr algn="l">
              <a:lnSpc>
                <a:spcPts val="7605"/>
              </a:lnSpc>
            </a:pPr>
            <a:r>
              <a:rPr lang="en-US" sz="6500" b="1">
                <a:solidFill>
                  <a:srgbClr val="FFFFFF"/>
                </a:solidFill>
                <a:latin typeface="Barlow Condensed Bold"/>
                <a:ea typeface="Barlow Condensed Bold"/>
                <a:cs typeface="Barlow Condensed Bold"/>
                <a:sym typeface="Barlow Condensed Bold"/>
              </a:rPr>
              <a:t>OUR PLAN</a:t>
            </a:r>
          </a:p>
        </p:txBody>
      </p:sp>
      <p:sp>
        <p:nvSpPr>
          <p:cNvPr id="20" name="TextBox 20"/>
          <p:cNvSpPr txBox="1"/>
          <p:nvPr/>
        </p:nvSpPr>
        <p:spPr>
          <a:xfrm>
            <a:off x="9401012" y="4273846"/>
            <a:ext cx="6614557" cy="3985189"/>
          </a:xfrm>
          <a:prstGeom prst="rect">
            <a:avLst/>
          </a:prstGeom>
        </p:spPr>
        <p:txBody>
          <a:bodyPr lIns="0" tIns="0" rIns="0" bIns="0" rtlCol="0" anchor="t">
            <a:spAutoFit/>
          </a:bodyPr>
          <a:lstStyle/>
          <a:p>
            <a:pPr algn="ctr">
              <a:lnSpc>
                <a:spcPts val="2116"/>
              </a:lnSpc>
            </a:pPr>
            <a:r>
              <a:rPr lang="en-US" sz="1511">
                <a:solidFill>
                  <a:srgbClr val="FFFFFF"/>
                </a:solidFill>
                <a:latin typeface="Open Sans"/>
                <a:ea typeface="Open Sans"/>
                <a:cs typeface="Open Sans"/>
                <a:sym typeface="Open Sans"/>
              </a:rPr>
              <a:t>We created a chatbot, a video, and a game to convey the concept of solar storms more effectively. The chatbot provides instant answers to questions, while the video visually illustrates the impacts and science behind solar storms. The game engages users in an interactive way, allowing them to test their knowledge through fun quizzes.</a:t>
            </a:r>
          </a:p>
          <a:p>
            <a:pPr algn="ctr">
              <a:lnSpc>
                <a:spcPts val="2116"/>
              </a:lnSpc>
            </a:pPr>
            <a:endParaRPr lang="en-US" sz="1511">
              <a:solidFill>
                <a:srgbClr val="FFFFFF"/>
              </a:solidFill>
              <a:latin typeface="Open Sans"/>
              <a:ea typeface="Open Sans"/>
              <a:cs typeface="Open Sans"/>
              <a:sym typeface="Open Sans"/>
            </a:endParaRPr>
          </a:p>
          <a:p>
            <a:pPr algn="ctr">
              <a:lnSpc>
                <a:spcPts val="2721"/>
              </a:lnSpc>
              <a:spcBef>
                <a:spcPct val="0"/>
              </a:spcBef>
            </a:pPr>
            <a:r>
              <a:rPr lang="en-US" sz="1943">
                <a:solidFill>
                  <a:srgbClr val="FFFFFF"/>
                </a:solidFill>
                <a:latin typeface="Open Sans"/>
                <a:ea typeface="Open Sans"/>
                <a:cs typeface="Open Sans"/>
                <a:sym typeface="Open Sans"/>
              </a:rPr>
              <a:t> Additionally, we developed comprehensive documentation that explains the topic in detail, covering the causes, effects, and safety measures related to solar storms. This multi-faceted approach ensures that users can learn and understand the subject from different perspectives, making the information more accessible and engaging.has context menu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535">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16" name="Group 16"/>
          <p:cNvGrpSpPr>
            <a:grpSpLocks noChangeAspect="1"/>
          </p:cNvGrpSpPr>
          <p:nvPr/>
        </p:nvGrpSpPr>
        <p:grpSpPr>
          <a:xfrm>
            <a:off x="12537057" y="1483821"/>
            <a:ext cx="7319358" cy="7319358"/>
            <a:chOff x="0" y="0"/>
            <a:chExt cx="6350000" cy="6350000"/>
          </a:xfrm>
        </p:grpSpPr>
        <p:sp>
          <p:nvSpPr>
            <p:cNvPr id="17" name="Freeform 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18" name="Freeform 18"/>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18129" r="-18129"/>
              </a:stretch>
            </a:blipFill>
          </p:spPr>
        </p:sp>
      </p:grpSp>
      <p:grpSp>
        <p:nvGrpSpPr>
          <p:cNvPr id="19" name="Group 19"/>
          <p:cNvGrpSpPr>
            <a:grpSpLocks noChangeAspect="1"/>
          </p:cNvGrpSpPr>
          <p:nvPr/>
        </p:nvGrpSpPr>
        <p:grpSpPr>
          <a:xfrm>
            <a:off x="10782706" y="3389149"/>
            <a:ext cx="3508703" cy="3508703"/>
            <a:chOff x="0" y="0"/>
            <a:chExt cx="6350000" cy="6350000"/>
          </a:xfrm>
        </p:grpSpPr>
        <p:sp>
          <p:nvSpPr>
            <p:cNvPr id="20" name="Freeform 2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21" name="Freeform 21"/>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3"/>
              <a:stretch>
                <a:fillRect l="-38492" r="-38492"/>
              </a:stretch>
            </a:blipFill>
          </p:spPr>
        </p:sp>
      </p:grpSp>
      <p:sp>
        <p:nvSpPr>
          <p:cNvPr id="22" name="TextBox 22"/>
          <p:cNvSpPr txBox="1"/>
          <p:nvPr/>
        </p:nvSpPr>
        <p:spPr>
          <a:xfrm>
            <a:off x="3921327" y="2748079"/>
            <a:ext cx="2955019" cy="967740"/>
          </a:xfrm>
          <a:prstGeom prst="rect">
            <a:avLst/>
          </a:prstGeom>
        </p:spPr>
        <p:txBody>
          <a:bodyPr lIns="0" tIns="0" rIns="0" bIns="0" rtlCol="0" anchor="t">
            <a:spAutoFit/>
          </a:bodyPr>
          <a:lstStyle/>
          <a:p>
            <a:pPr algn="l">
              <a:lnSpc>
                <a:spcPts val="7605"/>
              </a:lnSpc>
            </a:pPr>
            <a:r>
              <a:rPr lang="en-US" sz="6500" b="1">
                <a:solidFill>
                  <a:srgbClr val="FFFFFF"/>
                </a:solidFill>
                <a:latin typeface="Barlow Condensed Bold"/>
                <a:ea typeface="Barlow Condensed Bold"/>
                <a:cs typeface="Barlow Condensed Bold"/>
                <a:sym typeface="Barlow Condensed Bold"/>
              </a:rPr>
              <a:t>CHATBOT</a:t>
            </a:r>
          </a:p>
        </p:txBody>
      </p:sp>
      <p:sp>
        <p:nvSpPr>
          <p:cNvPr id="23" name="TextBox 23"/>
          <p:cNvSpPr txBox="1"/>
          <p:nvPr/>
        </p:nvSpPr>
        <p:spPr>
          <a:xfrm>
            <a:off x="2129668" y="4101227"/>
            <a:ext cx="6204886" cy="3496782"/>
          </a:xfrm>
          <a:prstGeom prst="rect">
            <a:avLst/>
          </a:prstGeom>
        </p:spPr>
        <p:txBody>
          <a:bodyPr lIns="0" tIns="0" rIns="0" bIns="0" rtlCol="0" anchor="t">
            <a:spAutoFit/>
          </a:bodyPr>
          <a:lstStyle/>
          <a:p>
            <a:pPr algn="ctr">
              <a:lnSpc>
                <a:spcPts val="3089"/>
              </a:lnSpc>
              <a:spcBef>
                <a:spcPct val="0"/>
              </a:spcBef>
            </a:pPr>
            <a:r>
              <a:rPr lang="en-US" sz="2206">
                <a:solidFill>
                  <a:srgbClr val="FFFFFF"/>
                </a:solidFill>
                <a:latin typeface="Open Sans"/>
                <a:ea typeface="Open Sans"/>
                <a:cs typeface="Open Sans"/>
                <a:sym typeface="Open Sans"/>
              </a:rPr>
              <a:t>A chatbot is an intelligent program designed to interact with users through text-based conversations. Its purpose is to answer any questions related to a specific topic, such as the effects of solar storms, by providing accurate and prompt information. and deliver responses based on available data, making it easier to access information and enhance understanding of the subject.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535">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16" name="Group 16"/>
          <p:cNvGrpSpPr>
            <a:grpSpLocks noChangeAspect="1"/>
          </p:cNvGrpSpPr>
          <p:nvPr/>
        </p:nvGrpSpPr>
        <p:grpSpPr>
          <a:xfrm>
            <a:off x="10743392" y="7399852"/>
            <a:ext cx="5774296" cy="5774296"/>
            <a:chOff x="0" y="0"/>
            <a:chExt cx="6350000" cy="6350000"/>
          </a:xfrm>
        </p:grpSpPr>
        <p:sp>
          <p:nvSpPr>
            <p:cNvPr id="17" name="Freeform 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18" name="Freeform 18"/>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223" t="-3799" r="223" b="-73976"/>
              </a:stretch>
            </a:blipFill>
          </p:spPr>
        </p:sp>
      </p:grpSp>
      <p:grpSp>
        <p:nvGrpSpPr>
          <p:cNvPr id="19" name="Group 19"/>
          <p:cNvGrpSpPr>
            <a:grpSpLocks noChangeAspect="1"/>
          </p:cNvGrpSpPr>
          <p:nvPr/>
        </p:nvGrpSpPr>
        <p:grpSpPr>
          <a:xfrm>
            <a:off x="10743392" y="1403328"/>
            <a:ext cx="5774296" cy="5774296"/>
            <a:chOff x="0" y="0"/>
            <a:chExt cx="6350000" cy="6350000"/>
          </a:xfrm>
        </p:grpSpPr>
        <p:sp>
          <p:nvSpPr>
            <p:cNvPr id="20" name="Freeform 2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21" name="Freeform 21"/>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3"/>
              <a:stretch>
                <a:fillRect l="-11358" r="-11358"/>
              </a:stretch>
            </a:blipFill>
          </p:spPr>
        </p:sp>
      </p:grpSp>
      <p:sp>
        <p:nvSpPr>
          <p:cNvPr id="22" name="TextBox 22"/>
          <p:cNvSpPr txBox="1"/>
          <p:nvPr/>
        </p:nvSpPr>
        <p:spPr>
          <a:xfrm>
            <a:off x="4516263" y="2915047"/>
            <a:ext cx="1675613" cy="967740"/>
          </a:xfrm>
          <a:prstGeom prst="rect">
            <a:avLst/>
          </a:prstGeom>
        </p:spPr>
        <p:txBody>
          <a:bodyPr lIns="0" tIns="0" rIns="0" bIns="0" rtlCol="0" anchor="t">
            <a:spAutoFit/>
          </a:bodyPr>
          <a:lstStyle/>
          <a:p>
            <a:pPr algn="l">
              <a:lnSpc>
                <a:spcPts val="7605"/>
              </a:lnSpc>
            </a:pPr>
            <a:r>
              <a:rPr lang="en-US" sz="6500" b="1">
                <a:solidFill>
                  <a:srgbClr val="FFFFFF"/>
                </a:solidFill>
                <a:latin typeface="Barlow Condensed Bold"/>
                <a:ea typeface="Barlow Condensed Bold"/>
                <a:cs typeface="Barlow Condensed Bold"/>
                <a:sym typeface="Barlow Condensed Bold"/>
              </a:rPr>
              <a:t>GAME</a:t>
            </a:r>
          </a:p>
        </p:txBody>
      </p:sp>
      <p:sp>
        <p:nvSpPr>
          <p:cNvPr id="23" name="TextBox 23"/>
          <p:cNvSpPr txBox="1"/>
          <p:nvPr/>
        </p:nvSpPr>
        <p:spPr>
          <a:xfrm>
            <a:off x="2150261" y="4233326"/>
            <a:ext cx="6407617" cy="3321740"/>
          </a:xfrm>
          <a:prstGeom prst="rect">
            <a:avLst/>
          </a:prstGeom>
        </p:spPr>
        <p:txBody>
          <a:bodyPr lIns="0" tIns="0" rIns="0" bIns="0" rtlCol="0" anchor="t">
            <a:spAutoFit/>
          </a:bodyPr>
          <a:lstStyle/>
          <a:p>
            <a:pPr algn="ctr">
              <a:lnSpc>
                <a:spcPts val="3811"/>
              </a:lnSpc>
              <a:spcBef>
                <a:spcPct val="0"/>
              </a:spcBef>
            </a:pPr>
            <a:r>
              <a:rPr lang="en-US" sz="2722">
                <a:solidFill>
                  <a:srgbClr val="FFFFFF"/>
                </a:solidFill>
                <a:latin typeface="Open Sans"/>
                <a:ea typeface="Open Sans"/>
                <a:cs typeface="Open Sans"/>
                <a:sym typeface="Open Sans"/>
              </a:rPr>
              <a:t>In this simple game, players answer multiple-choice questions about solar storms. Each question has options, and players must choose the correct answer to score points. The goal is to test knowledge about solar storms and their effects while having fun.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535">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16" name="TextBox 16"/>
          <p:cNvSpPr txBox="1"/>
          <p:nvPr/>
        </p:nvSpPr>
        <p:spPr>
          <a:xfrm>
            <a:off x="8233107" y="2013336"/>
            <a:ext cx="1821786" cy="967740"/>
          </a:xfrm>
          <a:prstGeom prst="rect">
            <a:avLst/>
          </a:prstGeom>
        </p:spPr>
        <p:txBody>
          <a:bodyPr lIns="0" tIns="0" rIns="0" bIns="0" rtlCol="0" anchor="t">
            <a:spAutoFit/>
          </a:bodyPr>
          <a:lstStyle/>
          <a:p>
            <a:pPr algn="l">
              <a:lnSpc>
                <a:spcPts val="7605"/>
              </a:lnSpc>
            </a:pPr>
            <a:r>
              <a:rPr lang="en-US" sz="6500" b="1">
                <a:solidFill>
                  <a:srgbClr val="FFFFFF"/>
                </a:solidFill>
                <a:latin typeface="Barlow Condensed Bold"/>
                <a:ea typeface="Barlow Condensed Bold"/>
                <a:cs typeface="Barlow Condensed Bold"/>
                <a:sym typeface="Barlow Condensed Bold"/>
              </a:rPr>
              <a:t>VIDEO</a:t>
            </a:r>
          </a:p>
        </p:txBody>
      </p:sp>
      <p:sp>
        <p:nvSpPr>
          <p:cNvPr id="17" name="TextBox 17"/>
          <p:cNvSpPr txBox="1"/>
          <p:nvPr/>
        </p:nvSpPr>
        <p:spPr>
          <a:xfrm>
            <a:off x="1785016" y="3219768"/>
            <a:ext cx="14717969" cy="2965905"/>
          </a:xfrm>
          <a:prstGeom prst="rect">
            <a:avLst/>
          </a:prstGeom>
        </p:spPr>
        <p:txBody>
          <a:bodyPr lIns="0" tIns="0" rIns="0" bIns="0" rtlCol="0" anchor="t">
            <a:spAutoFit/>
          </a:bodyPr>
          <a:lstStyle/>
          <a:p>
            <a:pPr algn="ctr">
              <a:lnSpc>
                <a:spcPts val="2614"/>
              </a:lnSpc>
            </a:pPr>
            <a:r>
              <a:rPr lang="en-US" sz="1867">
                <a:solidFill>
                  <a:srgbClr val="FFFFFF"/>
                </a:solidFill>
                <a:latin typeface="Open Sans"/>
                <a:ea typeface="Open Sans"/>
                <a:cs typeface="Open Sans"/>
                <a:sym typeface="Open Sans"/>
              </a:rPr>
              <a:t>explores the Sun's significance and the phenomena of solar storms. It begins by explaining the Sun’s role as the primary energy source for Earth, highlighting how it sustains life and influences our climate.</a:t>
            </a:r>
          </a:p>
          <a:p>
            <a:pPr algn="ctr">
              <a:lnSpc>
                <a:spcPts val="2614"/>
              </a:lnSpc>
            </a:pPr>
            <a:r>
              <a:rPr lang="en-US" sz="1867">
                <a:solidFill>
                  <a:srgbClr val="FFFFFF"/>
                </a:solidFill>
                <a:latin typeface="Open Sans"/>
                <a:ea typeface="Open Sans"/>
                <a:cs typeface="Open Sans"/>
                <a:sym typeface="Open Sans"/>
              </a:rPr>
              <a:t> Next, the video delves into solar storms, detailing their origins from solar flares and coronal mass ejections. It visually illustrates how these storms release massive amounts of energy and charged particles into space, potentially affecting Earth’s magnetic field.</a:t>
            </a:r>
          </a:p>
          <a:p>
            <a:pPr algn="ctr">
              <a:lnSpc>
                <a:spcPts val="2614"/>
              </a:lnSpc>
            </a:pPr>
            <a:r>
              <a:rPr lang="en-US" sz="1867">
                <a:solidFill>
                  <a:srgbClr val="FFFFFF"/>
                </a:solidFill>
                <a:latin typeface="Open Sans"/>
                <a:ea typeface="Open Sans"/>
                <a:cs typeface="Open Sans"/>
                <a:sym typeface="Open Sans"/>
              </a:rPr>
              <a:t> The video emphasizes the impact of solar storms on technology, such as communication systems, power grids, and satellites. Through engaging graphics and real-world examples, it effectively conveys the importance of understanding solar activity and its implications for our daily lives.</a:t>
            </a:r>
          </a:p>
          <a:p>
            <a:pPr algn="ctr">
              <a:lnSpc>
                <a:spcPts val="2614"/>
              </a:lnSpc>
              <a:spcBef>
                <a:spcPct val="0"/>
              </a:spcBef>
            </a:pPr>
            <a:r>
              <a:rPr lang="en-US" sz="1867">
                <a:solidFill>
                  <a:srgbClr val="FFFFFF"/>
                </a:solidFill>
                <a:latin typeface="Open Sans"/>
                <a:ea typeface="Open Sans"/>
                <a:cs typeface="Open Sans"/>
                <a:sym typeface="Open Sans"/>
              </a:rPr>
              <a:t> Overall, the video serves as an educational tool, making complex concepts accessible and fostering a deeper appreciation for the Sun and its powerful effects on our planet.</a:t>
            </a:r>
          </a:p>
        </p:txBody>
      </p:sp>
      <p:grpSp>
        <p:nvGrpSpPr>
          <p:cNvPr id="18" name="Group 18"/>
          <p:cNvGrpSpPr/>
          <p:nvPr/>
        </p:nvGrpSpPr>
        <p:grpSpPr>
          <a:xfrm>
            <a:off x="9560489" y="6471991"/>
            <a:ext cx="6869583" cy="2786309"/>
            <a:chOff x="0" y="0"/>
            <a:chExt cx="1064278" cy="431672"/>
          </a:xfrm>
        </p:grpSpPr>
        <p:sp>
          <p:nvSpPr>
            <p:cNvPr id="19" name="Freeform 19"/>
            <p:cNvSpPr/>
            <p:nvPr/>
          </p:nvSpPr>
          <p:spPr>
            <a:xfrm>
              <a:off x="0" y="0"/>
              <a:ext cx="1064278" cy="431672"/>
            </a:xfrm>
            <a:custGeom>
              <a:avLst/>
              <a:gdLst/>
              <a:ahLst/>
              <a:cxnLst/>
              <a:rect l="l" t="t" r="r" b="b"/>
              <a:pathLst>
                <a:path w="1064278" h="431672">
                  <a:moveTo>
                    <a:pt x="25921" y="0"/>
                  </a:moveTo>
                  <a:lnTo>
                    <a:pt x="1038357" y="0"/>
                  </a:lnTo>
                  <a:cubicBezTo>
                    <a:pt x="1045232" y="0"/>
                    <a:pt x="1051825" y="2731"/>
                    <a:pt x="1056686" y="7592"/>
                  </a:cubicBezTo>
                  <a:cubicBezTo>
                    <a:pt x="1061547" y="12453"/>
                    <a:pt x="1064278" y="19046"/>
                    <a:pt x="1064278" y="25921"/>
                  </a:cubicBezTo>
                  <a:lnTo>
                    <a:pt x="1064278" y="405752"/>
                  </a:lnTo>
                  <a:cubicBezTo>
                    <a:pt x="1064278" y="412626"/>
                    <a:pt x="1061547" y="419219"/>
                    <a:pt x="1056686" y="424080"/>
                  </a:cubicBezTo>
                  <a:cubicBezTo>
                    <a:pt x="1051825" y="428941"/>
                    <a:pt x="1045232" y="431672"/>
                    <a:pt x="1038357" y="431672"/>
                  </a:cubicBezTo>
                  <a:lnTo>
                    <a:pt x="25921" y="431672"/>
                  </a:lnTo>
                  <a:cubicBezTo>
                    <a:pt x="19046" y="431672"/>
                    <a:pt x="12453" y="428941"/>
                    <a:pt x="7592" y="424080"/>
                  </a:cubicBezTo>
                  <a:cubicBezTo>
                    <a:pt x="2731" y="419219"/>
                    <a:pt x="0" y="412626"/>
                    <a:pt x="0" y="405752"/>
                  </a:cubicBezTo>
                  <a:lnTo>
                    <a:pt x="0" y="25921"/>
                  </a:lnTo>
                  <a:cubicBezTo>
                    <a:pt x="0" y="19046"/>
                    <a:pt x="2731" y="12453"/>
                    <a:pt x="7592" y="7592"/>
                  </a:cubicBezTo>
                  <a:cubicBezTo>
                    <a:pt x="12453" y="2731"/>
                    <a:pt x="19046" y="0"/>
                    <a:pt x="25921" y="0"/>
                  </a:cubicBezTo>
                  <a:close/>
                </a:path>
              </a:pathLst>
            </a:custGeom>
            <a:blipFill>
              <a:blip r:embed="rId2"/>
              <a:stretch>
                <a:fillRect t="-19341" b="-19341"/>
              </a:stretch>
            </a:blipFill>
            <a:ln w="38100" cap="rnd">
              <a:solidFill>
                <a:srgbClr val="F2F2F2"/>
              </a:solidFill>
              <a:prstDash val="solid"/>
              <a:round/>
            </a:ln>
          </p:spPr>
        </p:sp>
      </p:grpSp>
      <p:grpSp>
        <p:nvGrpSpPr>
          <p:cNvPr id="20" name="Group 20"/>
          <p:cNvGrpSpPr/>
          <p:nvPr/>
        </p:nvGrpSpPr>
        <p:grpSpPr>
          <a:xfrm>
            <a:off x="1990522" y="6471991"/>
            <a:ext cx="6764453" cy="2786309"/>
            <a:chOff x="0" y="0"/>
            <a:chExt cx="1047991" cy="431672"/>
          </a:xfrm>
        </p:grpSpPr>
        <p:sp>
          <p:nvSpPr>
            <p:cNvPr id="21" name="Freeform 21"/>
            <p:cNvSpPr/>
            <p:nvPr/>
          </p:nvSpPr>
          <p:spPr>
            <a:xfrm>
              <a:off x="0" y="0"/>
              <a:ext cx="1047991" cy="431672"/>
            </a:xfrm>
            <a:custGeom>
              <a:avLst/>
              <a:gdLst/>
              <a:ahLst/>
              <a:cxnLst/>
              <a:rect l="l" t="t" r="r" b="b"/>
              <a:pathLst>
                <a:path w="1047991" h="431672">
                  <a:moveTo>
                    <a:pt x="26324" y="0"/>
                  </a:moveTo>
                  <a:lnTo>
                    <a:pt x="1021667" y="0"/>
                  </a:lnTo>
                  <a:cubicBezTo>
                    <a:pt x="1028649" y="0"/>
                    <a:pt x="1035344" y="2773"/>
                    <a:pt x="1040281" y="7710"/>
                  </a:cubicBezTo>
                  <a:cubicBezTo>
                    <a:pt x="1045217" y="12647"/>
                    <a:pt x="1047991" y="19342"/>
                    <a:pt x="1047991" y="26324"/>
                  </a:cubicBezTo>
                  <a:lnTo>
                    <a:pt x="1047991" y="405349"/>
                  </a:lnTo>
                  <a:cubicBezTo>
                    <a:pt x="1047991" y="412330"/>
                    <a:pt x="1045217" y="419026"/>
                    <a:pt x="1040281" y="423962"/>
                  </a:cubicBezTo>
                  <a:cubicBezTo>
                    <a:pt x="1035344" y="428899"/>
                    <a:pt x="1028649" y="431672"/>
                    <a:pt x="1021667" y="431672"/>
                  </a:cubicBezTo>
                  <a:lnTo>
                    <a:pt x="26324" y="431672"/>
                  </a:lnTo>
                  <a:cubicBezTo>
                    <a:pt x="19342" y="431672"/>
                    <a:pt x="12647" y="428899"/>
                    <a:pt x="7710" y="423962"/>
                  </a:cubicBezTo>
                  <a:cubicBezTo>
                    <a:pt x="2773" y="419026"/>
                    <a:pt x="0" y="412330"/>
                    <a:pt x="0" y="405349"/>
                  </a:cubicBezTo>
                  <a:lnTo>
                    <a:pt x="0" y="26324"/>
                  </a:lnTo>
                  <a:cubicBezTo>
                    <a:pt x="0" y="19342"/>
                    <a:pt x="2773" y="12647"/>
                    <a:pt x="7710" y="7710"/>
                  </a:cubicBezTo>
                  <a:cubicBezTo>
                    <a:pt x="12647" y="2773"/>
                    <a:pt x="19342" y="0"/>
                    <a:pt x="26324" y="0"/>
                  </a:cubicBezTo>
                  <a:close/>
                </a:path>
              </a:pathLst>
            </a:custGeom>
            <a:blipFill>
              <a:blip r:embed="rId3"/>
              <a:stretch>
                <a:fillRect t="-18280" b="-18280"/>
              </a:stretch>
            </a:blipFill>
            <a:ln w="38100" cap="rnd">
              <a:solidFill>
                <a:srgbClr val="F2F2F2"/>
              </a:solidFill>
              <a:prstDash val="solid"/>
              <a:round/>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535">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16" name="Group 16"/>
          <p:cNvGrpSpPr>
            <a:grpSpLocks noChangeAspect="1"/>
          </p:cNvGrpSpPr>
          <p:nvPr/>
        </p:nvGrpSpPr>
        <p:grpSpPr>
          <a:xfrm>
            <a:off x="4840486" y="4390411"/>
            <a:ext cx="8607028" cy="8607028"/>
            <a:chOff x="0" y="0"/>
            <a:chExt cx="6350000" cy="6350000"/>
          </a:xfrm>
        </p:grpSpPr>
        <p:sp>
          <p:nvSpPr>
            <p:cNvPr id="17" name="Freeform 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18" name="Freeform 18"/>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15388" r="-15388"/>
              </a:stretch>
            </a:blipFill>
          </p:spPr>
        </p:sp>
      </p:grpSp>
      <p:grpSp>
        <p:nvGrpSpPr>
          <p:cNvPr id="19" name="Group 19"/>
          <p:cNvGrpSpPr>
            <a:grpSpLocks noChangeAspect="1"/>
          </p:cNvGrpSpPr>
          <p:nvPr/>
        </p:nvGrpSpPr>
        <p:grpSpPr>
          <a:xfrm>
            <a:off x="13331331" y="3750059"/>
            <a:ext cx="3927969" cy="3927969"/>
            <a:chOff x="0" y="0"/>
            <a:chExt cx="6350000" cy="6350000"/>
          </a:xfrm>
        </p:grpSpPr>
        <p:sp>
          <p:nvSpPr>
            <p:cNvPr id="20" name="Freeform 2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21" name="Freeform 21"/>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3"/>
              <a:stretch>
                <a:fillRect l="-39688" r="-39688"/>
              </a:stretch>
            </a:blipFill>
          </p:spPr>
        </p:sp>
      </p:grpSp>
      <p:grpSp>
        <p:nvGrpSpPr>
          <p:cNvPr id="22" name="Group 22"/>
          <p:cNvGrpSpPr>
            <a:grpSpLocks noChangeAspect="1"/>
          </p:cNvGrpSpPr>
          <p:nvPr/>
        </p:nvGrpSpPr>
        <p:grpSpPr>
          <a:xfrm>
            <a:off x="1028700" y="3750059"/>
            <a:ext cx="3927969" cy="3927969"/>
            <a:chOff x="0" y="0"/>
            <a:chExt cx="6350000" cy="6350000"/>
          </a:xfrm>
        </p:grpSpPr>
        <p:sp>
          <p:nvSpPr>
            <p:cNvPr id="23" name="Freeform 2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24" name="Freeform 2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4"/>
              <a:stretch>
                <a:fillRect l="-77207" r="223"/>
              </a:stretch>
            </a:blipFill>
          </p:spPr>
        </p:sp>
      </p:grpSp>
      <p:sp>
        <p:nvSpPr>
          <p:cNvPr id="25" name="TextBox 25"/>
          <p:cNvSpPr txBox="1"/>
          <p:nvPr/>
        </p:nvSpPr>
        <p:spPr>
          <a:xfrm>
            <a:off x="4348954" y="1702590"/>
            <a:ext cx="8805336" cy="967740"/>
          </a:xfrm>
          <a:prstGeom prst="rect">
            <a:avLst/>
          </a:prstGeom>
        </p:spPr>
        <p:txBody>
          <a:bodyPr lIns="0" tIns="0" rIns="0" bIns="0" rtlCol="0" anchor="t">
            <a:spAutoFit/>
          </a:bodyPr>
          <a:lstStyle/>
          <a:p>
            <a:pPr algn="ctr">
              <a:lnSpc>
                <a:spcPts val="7605"/>
              </a:lnSpc>
            </a:pPr>
            <a:r>
              <a:rPr lang="en-US" sz="6500" b="1">
                <a:solidFill>
                  <a:srgbClr val="FFFFFF"/>
                </a:solidFill>
                <a:latin typeface="Barlow Condensed Bold"/>
                <a:ea typeface="Barlow Condensed Bold"/>
                <a:cs typeface="Barlow Condensed Bold"/>
                <a:sym typeface="Barlow Condensed Bold"/>
              </a:rPr>
              <a:t>PREPARING FOR THE FUTURE</a:t>
            </a:r>
          </a:p>
        </p:txBody>
      </p:sp>
      <p:sp>
        <p:nvSpPr>
          <p:cNvPr id="26" name="TextBox 26"/>
          <p:cNvSpPr txBox="1"/>
          <p:nvPr/>
        </p:nvSpPr>
        <p:spPr>
          <a:xfrm>
            <a:off x="4537488" y="2821754"/>
            <a:ext cx="8793843" cy="1379133"/>
          </a:xfrm>
          <a:prstGeom prst="rect">
            <a:avLst/>
          </a:prstGeom>
        </p:spPr>
        <p:txBody>
          <a:bodyPr lIns="0" tIns="0" rIns="0" bIns="0" rtlCol="0" anchor="t">
            <a:spAutoFit/>
          </a:bodyPr>
          <a:lstStyle/>
          <a:p>
            <a:pPr algn="ctr">
              <a:lnSpc>
                <a:spcPts val="2209"/>
              </a:lnSpc>
              <a:spcBef>
                <a:spcPct val="0"/>
              </a:spcBef>
            </a:pPr>
            <a:r>
              <a:rPr lang="en-US" sz="1578">
                <a:solidFill>
                  <a:srgbClr val="FFFFFF"/>
                </a:solidFill>
                <a:latin typeface="Open Sans"/>
                <a:ea typeface="Open Sans"/>
                <a:cs typeface="Open Sans"/>
                <a:sym typeface="Open Sans"/>
              </a:rPr>
              <a:t>To mitigate the impacts of solar storms, enhancing prediction and monitoring capabilities is essential. Strengthening satellite design, reinforcing electrical grids, and establishing emergency protocols are crucial steps. Public awareness campaigns can educate communities on solar storm effects, while international cooperation and data sharing between agencies like NASA and NOAA are vital for addressing future risks.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535">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16" name="Group 16"/>
          <p:cNvGrpSpPr>
            <a:grpSpLocks noChangeAspect="1"/>
          </p:cNvGrpSpPr>
          <p:nvPr/>
        </p:nvGrpSpPr>
        <p:grpSpPr>
          <a:xfrm>
            <a:off x="-1793919" y="1802345"/>
            <a:ext cx="11634270" cy="11634270"/>
            <a:chOff x="0" y="0"/>
            <a:chExt cx="6350000" cy="6350000"/>
          </a:xfrm>
        </p:grpSpPr>
        <p:sp>
          <p:nvSpPr>
            <p:cNvPr id="17" name="Freeform 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18" name="Freeform 18"/>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34157" r="-42826"/>
              </a:stretch>
            </a:blipFill>
          </p:spPr>
        </p:sp>
      </p:grpSp>
      <p:sp>
        <p:nvSpPr>
          <p:cNvPr id="19" name="TextBox 19"/>
          <p:cNvSpPr txBox="1"/>
          <p:nvPr/>
        </p:nvSpPr>
        <p:spPr>
          <a:xfrm>
            <a:off x="8865889" y="5153025"/>
            <a:ext cx="9312257" cy="1034074"/>
          </a:xfrm>
          <a:prstGeom prst="rect">
            <a:avLst/>
          </a:prstGeom>
        </p:spPr>
        <p:txBody>
          <a:bodyPr lIns="0" tIns="0" rIns="0" bIns="0" rtlCol="0" anchor="t">
            <a:spAutoFit/>
          </a:bodyPr>
          <a:lstStyle/>
          <a:p>
            <a:pPr algn="ctr">
              <a:lnSpc>
                <a:spcPts val="8042"/>
              </a:lnSpc>
            </a:pPr>
            <a:r>
              <a:rPr lang="en-US" sz="6874" b="1">
                <a:solidFill>
                  <a:srgbClr val="FFFFFF"/>
                </a:solidFill>
                <a:latin typeface="Barlow Condensed Bold"/>
                <a:ea typeface="Barlow Condensed Bold"/>
                <a:cs typeface="Barlow Condensed Bold"/>
                <a:sym typeface="Barlow Condensed Bold"/>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469</Words>
  <Application>Microsoft Office PowerPoint</Application>
  <PresentationFormat>Custom</PresentationFormat>
  <Paragraphs>19</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Outer Space</dc:title>
  <cp:lastModifiedBy>Rama Al Saket</cp:lastModifiedBy>
  <cp:revision>4</cp:revision>
  <dcterms:created xsi:type="dcterms:W3CDTF">2006-08-16T00:00:00Z</dcterms:created>
  <dcterms:modified xsi:type="dcterms:W3CDTF">2024-10-06T11:24:56Z</dcterms:modified>
  <dc:identifier>DAGSvEFpBfc</dc:identifier>
</cp:coreProperties>
</file>